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08" r:id="rId3"/>
    <p:sldId id="27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10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311" r:id="rId30"/>
    <p:sldId id="312" r:id="rId31"/>
    <p:sldId id="284" r:id="rId32"/>
    <p:sldId id="313" r:id="rId33"/>
    <p:sldId id="314" r:id="rId34"/>
    <p:sldId id="315" r:id="rId35"/>
    <p:sldId id="283" r:id="rId36"/>
    <p:sldId id="316" r:id="rId37"/>
    <p:sldId id="285" r:id="rId38"/>
    <p:sldId id="31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ur Jain" initials="MJ" lastIdx="4" clrIdx="0">
    <p:extLst>
      <p:ext uri="{19B8F6BF-5375-455C-9EA6-DF929625EA0E}">
        <p15:presenceInfo xmlns="" xmlns:p15="http://schemas.microsoft.com/office/powerpoint/2012/main" userId="d92265a735549a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>
        <p:scale>
          <a:sx n="81" d="100"/>
          <a:sy n="81" d="100"/>
        </p:scale>
        <p:origin x="-20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6T19:33:58.494" idx="1">
    <p:pos x="685" y="433"/>
    <p:text>twitterstream.py (part 1)</p:text>
    <p:extLst>
      <p:ext uri="{C676402C-5697-4E1C-873F-D02D1690AC5C}">
        <p15:threadingInfo xmlns="" xmlns:p15="http://schemas.microsoft.com/office/powerpoint/2012/main" timeZoneBias="-330"/>
      </p:ext>
    </p:extLst>
  </p:cm>
  <p:cm authorId="1" dt="2018-07-26T19:35:23.479" idx="3">
    <p:pos x="685" y="569"/>
    <p:text>which collects data from twitter in real time</p:text>
    <p:extLst>
      <p:ext uri="{C676402C-5697-4E1C-873F-D02D1690AC5C}">
        <p15:threadingInfo xmlns="" xmlns:p15="http://schemas.microsoft.com/office/powerpoint/2012/main" timeZoneBias="-33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6T19:35:59.426" idx="4">
    <p:pos x="667" y="460"/>
    <p:text>twitterstream.py (part 2)</p:text>
    <p:extLst>
      <p:ext uri="{C676402C-5697-4E1C-873F-D02D1690AC5C}">
        <p15:threadingInfo xmlns=""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176FD7-DDD5-46B1-A234-405B14BA8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FF5C864-247C-492E-9F87-966B7653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A60C3E-DCDA-4F89-A31F-B37467E7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D0DA22-3B9B-4627-A9F3-E590E502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BD65AB-B594-4A93-AD1E-4E2BBB2E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749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2E1755-61CF-4CD3-8587-08300900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9CF538-EC3F-48BC-A551-3F6D10037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26B4F4-C99F-4263-9750-92CC7235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FE463C-B748-4F20-A5BF-94056EDB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8AA76C-FA21-4379-89D6-F22F025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45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86C5420-52B8-4985-A245-26518EE33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7199E0C-B560-4F66-8397-DB98A6823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2DBD3C-B80D-4C47-B362-70B1C4A0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55D913-DB49-494D-9DEE-D1B017B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8C8725-BD97-4A27-8EE8-2866853F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43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66573-DACA-4167-9617-F35827D0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1283E3-97FB-4F11-938E-9C008CFD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CADF52-7523-4402-89FB-DAB42D37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7AA661-A0EC-4E4F-99F4-3035B06D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D6B020-EDA9-4766-9BE4-04513CCF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40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C2DAD4-E627-4DCB-B865-D39250F4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86F2DC-F5B2-47DF-8982-3D9FB9C7F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464A76-239F-4402-B8B8-CA790F61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D951AC-3A9C-413C-BDA5-F755513A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4E14CC-FA3D-4193-8568-66E1CF2E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37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83C812-E7FB-4E26-B1FC-F662AD02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B5ADEB-83BA-448C-B24E-34DCBCC92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8AF8A31-3A9F-4ADD-AA46-69EC76BB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83FC16-5CE5-418A-AD61-81F8BCD4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7851CBA-61F9-41A1-867D-951329C6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9371669-6BCD-475D-8124-024EC897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25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4DF0C-0D5A-402E-AD37-7833B4CD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D9DD4D-2F1A-4471-9BBF-289E04D35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7C0946-F774-435A-AA7F-C766335C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9E4C51C-B893-4E6B-8EE4-CD2BC5FB6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3678D6C-DFAE-4542-B238-EF5F0157C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74819D8-8B52-4547-9FA0-D211D1E3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A6B417-D854-4392-B305-FF8B1869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75E13CF-3124-40F4-939A-137F1035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1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3C2734-8EE1-4FED-881F-C8437A34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F65014-FEE0-4A0A-9EED-F8B49A26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261FD4-6B8B-4B2B-A3F5-E677F019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A1FC18-8217-477C-B7FA-E4F6C986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1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4B0CB0-5D6F-4DC1-9BD0-D658E2A2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787124F-0818-4D07-AD83-C2AC29D0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B9CDEC-4ED7-44D4-B314-0078B004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98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192D0A-A87C-4B90-B437-ACA310D9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9EE453-12F9-4EFA-B8D3-CCEE055B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ECC2ADB-D0AA-4742-89DE-D50141B38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1C24E2-8FD8-4E2B-AEC1-2840F099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2BA34D-75CA-4936-AD89-25EB39C9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A4C8940-C417-4C10-8A0C-B491AF5D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87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8A2DFB-81BC-4230-9F3C-35249807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E5933C8-9C1C-4256-AB85-A5E94EA36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38479E-A0CC-4399-A98F-56976695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001659-39CD-4CF5-9896-C3649A1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65CAD-0BF9-48CE-ACFC-DB140E04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F18D498-6F3E-4D3F-A64C-88DE441A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10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CFC157C-BD66-464C-827E-F4906C8D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EDE29F-F319-4715-AD29-9F12BD3D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C15F2F-B50E-46F2-9CEA-7BC87FDBD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C88FB-7D51-48F2-BF51-7A81419AE099}" type="datetimeFigureOut">
              <a:rPr lang="en-IN" smtClean="0"/>
              <a:t>20-04-2023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C6CE07-BE2A-416F-B0C2-4F6E31D22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A45553-E9EF-4F1E-84F3-3E1EE2638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43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irflow.apache.org/_images/pin_large.png">
            <a:extLst>
              <a:ext uri="{FF2B5EF4-FFF2-40B4-BE49-F238E27FC236}">
                <a16:creationId xmlns="" xmlns:a16="http://schemas.microsoft.com/office/drawing/2014/main" id="{2710D749-4EA1-42DE-954A-68AA5BEC2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9" b="9518"/>
          <a:stretch/>
        </p:blipFill>
        <p:spPr bwMode="auto">
          <a:xfrm>
            <a:off x="2162629" y="0"/>
            <a:ext cx="8447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2CC19D-9958-44CA-818A-1F6C4B439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IN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AIRFLOW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66D0125-E45B-46A0-9BC5-F7DF0B7B9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1" y="4530069"/>
            <a:ext cx="11190515" cy="1711073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hlinkClick r:id="rId3"/>
              </a:rPr>
              <a:t>https://airflow.apache.org/</a:t>
            </a:r>
            <a:endParaRPr lang="en-IN" sz="3200" dirty="0"/>
          </a:p>
          <a:p>
            <a:pPr algn="l"/>
            <a:r>
              <a:rPr lang="en-IN" sz="3200" dirty="0"/>
              <a:t>						</a:t>
            </a:r>
          </a:p>
        </p:txBody>
      </p:sp>
    </p:spTree>
    <p:extLst>
      <p:ext uri="{BB962C8B-B14F-4D97-AF65-F5344CB8AC3E}">
        <p14:creationId xmlns:p14="http://schemas.microsoft.com/office/powerpoint/2010/main" val="2453092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7391DB6-3AEF-457B-A135-C689A0882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112EC9E5-219F-406A-BA4D-D09BD449D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6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1C48A6A7-9D37-4974-B012-97A157D92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41E63A96-41BB-45A4-8DC5-0A6A13386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479F20E-D568-49A2-B799-75899DB3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2112CAFC-3880-4C18-A712-B060B6E6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41051C41-4FC1-43CF-942E-D0829DAA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23511B1D-8C95-409A-A923-8929BB56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9A1FE9A5-A725-417C-BA10-DD3CAE94B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0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03ADB5E-526C-458F-8B33-FEEC4CA4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3"/>
          <a:stretch/>
        </p:blipFill>
        <p:spPr>
          <a:xfrm>
            <a:off x="0" y="834285"/>
            <a:ext cx="12192000" cy="51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122362"/>
            <a:ext cx="10784115" cy="2840037"/>
          </a:xfrm>
        </p:spPr>
        <p:txBody>
          <a:bodyPr>
            <a:normAutofit/>
          </a:bodyPr>
          <a:lstStyle/>
          <a:p>
            <a:r>
              <a:rPr lang="en-IN" sz="4900" dirty="0"/>
              <a:t>STEP 1.</a:t>
            </a:r>
            <a:br>
              <a:rPr lang="en-IN" sz="4900" dirty="0"/>
            </a:br>
            <a:r>
              <a:rPr lang="en-IN" sz="4900" dirty="0"/>
              <a:t>Installation Guide With Some Examples…</a:t>
            </a:r>
            <a:br>
              <a:rPr lang="en-IN" sz="4900" dirty="0"/>
            </a:br>
            <a:r>
              <a:rPr lang="en-IN" sz="4900" dirty="0"/>
              <a:t>Let’s Dig 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54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5168E7B-6D42-4B3A-B7A1-17D4C49EC9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8A030C2-9F23-4593-9F99-7B73C232A4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IN" sz="5100" dirty="0">
                <a:solidFill>
                  <a:srgbClr val="FFFFFF"/>
                </a:solidFill>
              </a:rPr>
              <a:t>STEP 2.</a:t>
            </a:r>
            <a:br>
              <a:rPr lang="en-IN" sz="5100" dirty="0">
                <a:solidFill>
                  <a:srgbClr val="FFFFFF"/>
                </a:solidFill>
              </a:rPr>
            </a:br>
            <a:r>
              <a:rPr lang="en-IN" sz="5100" dirty="0">
                <a:solidFill>
                  <a:srgbClr val="FFFFFF"/>
                </a:solidFill>
              </a:rPr>
              <a:t>Project Based Learning </a:t>
            </a:r>
            <a:br>
              <a:rPr lang="en-IN" sz="5100" dirty="0">
                <a:solidFill>
                  <a:srgbClr val="FFFFFF"/>
                </a:solidFill>
              </a:rPr>
            </a:br>
            <a:endParaRPr lang="en-IN" sz="5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F0BEDB0-AD1C-4536-946E-5083452E9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6779" y="4129255"/>
            <a:ext cx="7938441" cy="1531315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FFFF"/>
                </a:solidFill>
              </a:rPr>
              <a:t>Part A </a:t>
            </a:r>
          </a:p>
          <a:p>
            <a:r>
              <a:rPr lang="en-IN" sz="3600" dirty="0">
                <a:solidFill>
                  <a:srgbClr val="FFFFFF"/>
                </a:solidFill>
              </a:rPr>
              <a:t>Coding In Python Language</a:t>
            </a:r>
          </a:p>
        </p:txBody>
      </p:sp>
    </p:spTree>
    <p:extLst>
      <p:ext uri="{BB962C8B-B14F-4D97-AF65-F5344CB8AC3E}">
        <p14:creationId xmlns:p14="http://schemas.microsoft.com/office/powerpoint/2010/main" val="332071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FD707C1-D77A-4308-8D53-B0377CD76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845059" y="643467"/>
            <a:ext cx="105018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DCC477A-5F96-41EB-BDDA-F30215EF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" b="30753"/>
          <a:stretch/>
        </p:blipFill>
        <p:spPr>
          <a:xfrm>
            <a:off x="643467" y="1479768"/>
            <a:ext cx="10905066" cy="38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4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F1CA5A7-1538-4963-96D2-C993B0EA7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 b="29514"/>
          <a:stretch/>
        </p:blipFill>
        <p:spPr>
          <a:xfrm>
            <a:off x="643467" y="1441736"/>
            <a:ext cx="10905066" cy="3974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13786C-8F57-4362-85EB-97D4087969BE}"/>
              </a:ext>
            </a:extLst>
          </p:cNvPr>
          <p:cNvSpPr txBox="1"/>
          <p:nvPr/>
        </p:nvSpPr>
        <p:spPr>
          <a:xfrm>
            <a:off x="3714750" y="4769792"/>
            <a:ext cx="530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You Have To Enter The API Keys Here…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C92B274-EED2-47E2-B0E2-77372DC8E972}"/>
              </a:ext>
            </a:extLst>
          </p:cNvPr>
          <p:cNvCxnSpPr/>
          <p:nvPr/>
        </p:nvCxnSpPr>
        <p:spPr>
          <a:xfrm flipH="1">
            <a:off x="3086100" y="50006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4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68AE39D-5E09-416A-982B-2E506E79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4"/>
          <a:stretch/>
        </p:blipFill>
        <p:spPr>
          <a:xfrm>
            <a:off x="833229" y="643467"/>
            <a:ext cx="105255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3AFA3C-9208-4CEE-91B6-4107F3CE3108}"/>
              </a:ext>
            </a:extLst>
          </p:cNvPr>
          <p:cNvSpPr txBox="1"/>
          <p:nvPr/>
        </p:nvSpPr>
        <p:spPr>
          <a:xfrm>
            <a:off x="5400675" y="2726679"/>
            <a:ext cx="530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Enter Your File Path Here…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1410AEF4-C5B3-4972-8C82-DCD9E62EEB35}"/>
              </a:ext>
            </a:extLst>
          </p:cNvPr>
          <p:cNvCxnSpPr/>
          <p:nvPr/>
        </p:nvCxnSpPr>
        <p:spPr>
          <a:xfrm flipH="1">
            <a:off x="4772025" y="2957512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39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E4DAC56-50D2-4EA3-ADEC-37B23B1A9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845059" y="643467"/>
            <a:ext cx="105018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4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15EA25E-4861-4884-815D-AB7F7B86F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1143941" y="672043"/>
            <a:ext cx="9904118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6B6A43-DCF8-4DA2-8DD6-9610518E275B}"/>
              </a:ext>
            </a:extLst>
          </p:cNvPr>
          <p:cNvSpPr txBox="1"/>
          <p:nvPr/>
        </p:nvSpPr>
        <p:spPr>
          <a:xfrm>
            <a:off x="6444605" y="2843213"/>
            <a:ext cx="5300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Path To harcascade_frontalface_default.xml </a:t>
            </a:r>
          </a:p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&amp; </a:t>
            </a:r>
          </a:p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harcascade_eye.xml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="" xmlns:a16="http://schemas.microsoft.com/office/drawing/2014/main" id="{25A8FE5C-75C4-4E0C-BDA4-0C95EF9BD1AE}"/>
              </a:ext>
            </a:extLst>
          </p:cNvPr>
          <p:cNvCxnSpPr>
            <a:cxnSpLocks/>
          </p:cNvCxnSpPr>
          <p:nvPr/>
        </p:nvCxnSpPr>
        <p:spPr>
          <a:xfrm rot="10800000">
            <a:off x="5329239" y="2843215"/>
            <a:ext cx="1085086" cy="784829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3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74A0F65-FD0D-4BA2-B4F7-CAB470BE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6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0A5347C-41BE-463A-A620-A1243E2E9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5"/>
          <a:stretch/>
        </p:blipFill>
        <p:spPr>
          <a:xfrm>
            <a:off x="847673" y="643467"/>
            <a:ext cx="104966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468" y="965199"/>
            <a:ext cx="6766078" cy="4927601"/>
          </a:xfrm>
        </p:spPr>
        <p:txBody>
          <a:bodyPr anchor="ctr">
            <a:normAutofit fontScale="90000"/>
          </a:bodyPr>
          <a:lstStyle/>
          <a:p>
            <a:r>
              <a:rPr lang="en-IN" sz="5100" dirty="0"/>
              <a:t>STEP 2.</a:t>
            </a:r>
            <a:br>
              <a:rPr lang="en-IN" sz="5100" dirty="0"/>
            </a:br>
            <a:r>
              <a:rPr lang="en-IN" sz="5100" dirty="0"/>
              <a:t>Project Based Learning</a:t>
            </a:r>
            <a:br>
              <a:rPr lang="en-IN" sz="5100" dirty="0"/>
            </a:br>
            <a:r>
              <a:rPr lang="en-IN" sz="5100" dirty="0"/>
              <a:t/>
            </a:r>
            <a:br>
              <a:rPr lang="en-IN" sz="5100" dirty="0"/>
            </a:br>
            <a:r>
              <a:rPr lang="en-IN" sz="5100" dirty="0"/>
              <a:t/>
            </a:r>
            <a:br>
              <a:rPr lang="en-IN" sz="5100" dirty="0"/>
            </a:br>
            <a:r>
              <a:rPr lang="en-IN" sz="5100" dirty="0"/>
              <a:t>Part B </a:t>
            </a:r>
            <a:br>
              <a:rPr lang="en-IN" sz="5100" dirty="0"/>
            </a:br>
            <a:r>
              <a:rPr lang="en-IN" sz="5100" dirty="0"/>
              <a:t>Steps To Run This Project</a:t>
            </a:r>
            <a:br>
              <a:rPr lang="en-IN" sz="5100" dirty="0"/>
            </a:br>
            <a:r>
              <a:rPr lang="en-IN" sz="5100" dirty="0"/>
              <a:t> </a:t>
            </a:r>
            <a:br>
              <a:rPr lang="en-IN" sz="5100" dirty="0"/>
            </a:br>
            <a:endParaRPr lang="en-IN" sz="5100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93EF0C2-EE57-40DD-B754-BF1477FAB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F0BEDB0-AD1C-4536-946E-5083452E9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508000"/>
            <a:ext cx="4072130" cy="6052457"/>
          </a:xfrm>
        </p:spPr>
        <p:txBody>
          <a:bodyPr anchor="ctr"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Initial Terminal &gt;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sudo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cd &lt;airflow workspace path&gt;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source </a:t>
            </a:r>
            <a:r>
              <a:rPr lang="en-US" dirty="0" err="1">
                <a:solidFill>
                  <a:srgbClr val="FFFFFF"/>
                </a:solidFill>
              </a:rPr>
              <a:t>venv</a:t>
            </a:r>
            <a:r>
              <a:rPr lang="en-US" dirty="0">
                <a:solidFill>
                  <a:srgbClr val="FFFFFF"/>
                </a:solidFill>
              </a:rPr>
              <a:t>/bin/</a:t>
            </a:r>
            <a:r>
              <a:rPr lang="en-US" dirty="0" err="1">
                <a:solidFill>
                  <a:srgbClr val="FFFFFF"/>
                </a:solidFill>
              </a:rPr>
              <a:t>activateexport</a:t>
            </a:r>
            <a:r>
              <a:rPr lang="en-US" dirty="0">
                <a:solidFill>
                  <a:srgbClr val="FFFFFF"/>
                </a:solidFill>
              </a:rPr>
              <a:t> AIRFLOW_HOME=&lt;airflow workspace path&gt;/</a:t>
            </a:r>
            <a:r>
              <a:rPr lang="en-US" dirty="0" err="1">
                <a:solidFill>
                  <a:srgbClr val="FFFFFF"/>
                </a:solidFill>
              </a:rPr>
              <a:t>airflow_home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</a:t>
            </a:r>
            <a:r>
              <a:rPr lang="en-US" dirty="0" err="1">
                <a:solidFill>
                  <a:srgbClr val="FFFFFF"/>
                </a:solidFill>
              </a:rPr>
              <a:t>initdb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webserver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In Another Terminal &gt;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sudo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cd &lt;airflow workspace path&gt;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source </a:t>
            </a:r>
            <a:r>
              <a:rPr lang="en-US" dirty="0" err="1">
                <a:solidFill>
                  <a:srgbClr val="FFFFFF"/>
                </a:solidFill>
              </a:rPr>
              <a:t>venv</a:t>
            </a:r>
            <a:r>
              <a:rPr lang="en-US" dirty="0">
                <a:solidFill>
                  <a:srgbClr val="FFFFFF"/>
                </a:solidFill>
              </a:rPr>
              <a:t>/bin/activate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export AIRFLOW_HOME=&lt;airflow workspace path&gt;/</a:t>
            </a:r>
            <a:r>
              <a:rPr lang="en-US" dirty="0" err="1">
                <a:solidFill>
                  <a:srgbClr val="FFFFFF"/>
                </a:solidFill>
              </a:rPr>
              <a:t>airflow_home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scheduler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6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090221B7-D515-4425-9AD0-5C9BB00A5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"/>
          <a:stretch/>
        </p:blipFill>
        <p:spPr>
          <a:xfrm>
            <a:off x="2436821" y="492973"/>
            <a:ext cx="7318357" cy="5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14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05BA41-EE6E-4F80-8636-447F22DD72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IN" sz="3800" dirty="0">
                <a:solidFill>
                  <a:srgbClr val="FFFFFF"/>
                </a:solidFill>
              </a:rPr>
              <a:t>Output To This Project</a:t>
            </a:r>
            <a:br>
              <a:rPr lang="en-IN" sz="3800" dirty="0">
                <a:solidFill>
                  <a:srgbClr val="FFFFFF"/>
                </a:solidFill>
              </a:rPr>
            </a:br>
            <a:endParaRPr lang="en-IN" sz="3800" dirty="0">
              <a:solidFill>
                <a:srgbClr val="FFFFFF"/>
              </a:solidFill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="" xmlns:a16="http://schemas.microsoft.com/office/drawing/2014/main" id="{CD7549B2-EE05-4558-8C64-AC46755F2B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6" descr="Lightbulb">
            <a:extLst>
              <a:ext uri="{FF2B5EF4-FFF2-40B4-BE49-F238E27FC236}">
                <a16:creationId xmlns="" xmlns:a16="http://schemas.microsoft.com/office/drawing/2014/main" id="{3069EA1B-48CD-486F-B7BD-152A6ECE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B8E99D6-82E3-4C34-B343-67985498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67E5A7D3-BCEC-45A3-97D5-4DBFD7C6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DF5F8420-94B3-4A80-BEA8-B344344D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5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5342707-5B8A-4C85-AD8E-1183B393C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C56AB52A-D5B4-4B37-A023-E0CE61D8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5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33D4738D-3CE1-48F5-B3A6-E8F73DB5C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D62E833C-B3F2-4B22-A9BE-3DC7B80B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1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2831" y="2403231"/>
            <a:ext cx="531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Thank You!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424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0BA403A0-7D38-467D-B91F-6AE7AB8CE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" b="263"/>
          <a:stretch/>
        </p:blipFill>
        <p:spPr>
          <a:xfrm>
            <a:off x="1917982" y="480060"/>
            <a:ext cx="835603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0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52D1C8FE-7F73-4F0F-A48D-09047DE12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9DBF8FDB-1EA4-44D0-902C-6C9D44002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F31ACF6-671F-45E5-AD2C-E463FFA56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D6704D80-A364-4CB1-B2D9-2F7DA197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9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="" xmlns:a16="http://schemas.microsoft.com/office/drawing/2014/main" id="{3122115C-04EA-49D5-B0C4-B69FF6134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</Words>
  <Application>Microsoft Office PowerPoint</Application>
  <PresentationFormat>Custom</PresentationFormat>
  <Paragraphs>18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AIRFLOW</vt:lpstr>
      <vt:lpstr>STEP 1. Installation Guide With Some Examples… Let’s Dig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2. Project Based Learning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2. Project Based Learning   Part B  Steps To Run This Project   </vt:lpstr>
      <vt:lpstr>Output To This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AIRFLOW</dc:title>
  <dc:creator>Mayur Jain</dc:creator>
  <cp:lastModifiedBy>Srinivas</cp:lastModifiedBy>
  <cp:revision>6</cp:revision>
  <dcterms:created xsi:type="dcterms:W3CDTF">2018-07-26T14:15:17Z</dcterms:created>
  <dcterms:modified xsi:type="dcterms:W3CDTF">2023-04-20T14:41:38Z</dcterms:modified>
</cp:coreProperties>
</file>